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DF59-8734-443E-818F-21D6D68E9F8C}" type="datetimeFigureOut">
              <a:rPr lang="ar-SA" smtClean="0"/>
              <a:t>08/02/1441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DA13-B6FD-4257-8CC8-8151D9D4FA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212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DF59-8734-443E-818F-21D6D68E9F8C}" type="datetimeFigureOut">
              <a:rPr lang="ar-SA" smtClean="0"/>
              <a:t>08/02/1441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DA13-B6FD-4257-8CC8-8151D9D4FA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077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DF59-8734-443E-818F-21D6D68E9F8C}" type="datetimeFigureOut">
              <a:rPr lang="ar-SA" smtClean="0"/>
              <a:t>08/02/1441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DA13-B6FD-4257-8CC8-8151D9D4FA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427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DF59-8734-443E-818F-21D6D68E9F8C}" type="datetimeFigureOut">
              <a:rPr lang="ar-SA" smtClean="0"/>
              <a:t>08/02/1441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DA13-B6FD-4257-8CC8-8151D9D4FA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218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DF59-8734-443E-818F-21D6D68E9F8C}" type="datetimeFigureOut">
              <a:rPr lang="ar-SA" smtClean="0"/>
              <a:t>08/02/1441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DA13-B6FD-4257-8CC8-8151D9D4FA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344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DF59-8734-443E-818F-21D6D68E9F8C}" type="datetimeFigureOut">
              <a:rPr lang="ar-SA" smtClean="0"/>
              <a:t>08/02/1441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DA13-B6FD-4257-8CC8-8151D9D4FA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9503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DF59-8734-443E-818F-21D6D68E9F8C}" type="datetimeFigureOut">
              <a:rPr lang="ar-SA" smtClean="0"/>
              <a:t>08/02/1441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DA13-B6FD-4257-8CC8-8151D9D4FA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050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DF59-8734-443E-818F-21D6D68E9F8C}" type="datetimeFigureOut">
              <a:rPr lang="ar-SA" smtClean="0"/>
              <a:t>08/02/1441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DA13-B6FD-4257-8CC8-8151D9D4FA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7514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DF59-8734-443E-818F-21D6D68E9F8C}" type="datetimeFigureOut">
              <a:rPr lang="ar-SA" smtClean="0"/>
              <a:t>08/02/1441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DA13-B6FD-4257-8CC8-8151D9D4FA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30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DF59-8734-443E-818F-21D6D68E9F8C}" type="datetimeFigureOut">
              <a:rPr lang="ar-SA" smtClean="0"/>
              <a:t>08/02/1441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DA13-B6FD-4257-8CC8-8151D9D4FA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4040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DF59-8734-443E-818F-21D6D68E9F8C}" type="datetimeFigureOut">
              <a:rPr lang="ar-SA" smtClean="0"/>
              <a:t>08/02/1441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DA13-B6FD-4257-8CC8-8151D9D4FA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514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2DF59-8734-443E-818F-21D6D68E9F8C}" type="datetimeFigureOut">
              <a:rPr lang="ar-SA" smtClean="0"/>
              <a:t>08/02/1441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3DA13-B6FD-4257-8CC8-8151D9D4FA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509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7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971800"/>
          </a:xfrm>
        </p:spPr>
        <p:txBody>
          <a:bodyPr>
            <a:normAutofit fontScale="92500"/>
          </a:bodyPr>
          <a:lstStyle/>
          <a:p>
            <a:r>
              <a:rPr lang="ar-IQ" dirty="0" smtClean="0"/>
              <a:t>تكلمنا في المحاضرة السابقة عن افات الذرة </a:t>
            </a:r>
          </a:p>
          <a:p>
            <a:r>
              <a:rPr lang="ar-IQ" dirty="0" smtClean="0"/>
              <a:t>1- من الذرة </a:t>
            </a:r>
          </a:p>
          <a:p>
            <a:r>
              <a:rPr lang="ar-IQ" dirty="0" smtClean="0"/>
              <a:t>2- </a:t>
            </a:r>
            <a:r>
              <a:rPr lang="ar-IQ" dirty="0" err="1" smtClean="0"/>
              <a:t>حفارساق</a:t>
            </a:r>
            <a:r>
              <a:rPr lang="ar-IQ" dirty="0" smtClean="0"/>
              <a:t> الذرة </a:t>
            </a:r>
          </a:p>
          <a:p>
            <a:r>
              <a:rPr lang="ar-IQ" dirty="0" smtClean="0"/>
              <a:t>وسنتكلم عن حشرات المحاصيل البقولية </a:t>
            </a:r>
          </a:p>
          <a:p>
            <a:r>
              <a:rPr lang="ar-IQ" dirty="0" smtClean="0"/>
              <a:t>من </a:t>
            </a:r>
            <a:r>
              <a:rPr lang="ar-IQ" dirty="0" err="1" smtClean="0"/>
              <a:t>الباقلاء</a:t>
            </a:r>
            <a:r>
              <a:rPr lang="ar-IQ" dirty="0" smtClean="0"/>
              <a:t> الاسود ، الدودة الخضراء ، سوسة الجت </a:t>
            </a:r>
          </a:p>
          <a:p>
            <a:endParaRPr lang="ar-IQ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23121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الخلاصة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تعتبر البقوليات من المحاصيل المهمة والتي تتعرض للكثير من الحشرات منها </a:t>
            </a:r>
          </a:p>
          <a:p>
            <a:r>
              <a:rPr lang="ar-IQ" dirty="0" smtClean="0"/>
              <a:t>1- من </a:t>
            </a:r>
            <a:r>
              <a:rPr lang="ar-IQ" dirty="0" err="1" smtClean="0"/>
              <a:t>الباقلاء</a:t>
            </a:r>
            <a:r>
              <a:rPr lang="ar-IQ" dirty="0" smtClean="0"/>
              <a:t> الاسود </a:t>
            </a:r>
          </a:p>
          <a:p>
            <a:r>
              <a:rPr lang="ar-IQ" dirty="0" smtClean="0"/>
              <a:t>2- دودة البنجر السكري </a:t>
            </a:r>
          </a:p>
          <a:p>
            <a:r>
              <a:rPr lang="ar-IQ" dirty="0" smtClean="0"/>
              <a:t>3- سوسة الجت </a:t>
            </a:r>
          </a:p>
          <a:p>
            <a:r>
              <a:rPr lang="ar-IQ" dirty="0" smtClean="0"/>
              <a:t>والتي تعتبر حشرات خطرة وتسبب ضرر للحاصل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2049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mtClean="0"/>
              <a:t>الاختبار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596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1- من </a:t>
            </a:r>
            <a:r>
              <a:rPr lang="ar-IQ" dirty="0" err="1" smtClean="0"/>
              <a:t>الباقلاء</a:t>
            </a:r>
            <a:r>
              <a:rPr lang="ar-IQ" dirty="0" smtClean="0"/>
              <a:t> الاسود </a:t>
            </a:r>
            <a:r>
              <a:rPr lang="en-US" i="1" dirty="0" smtClean="0"/>
              <a:t>Aphis </a:t>
            </a:r>
            <a:r>
              <a:rPr lang="en-US" i="1" dirty="0" err="1" smtClean="0"/>
              <a:t>fabae</a:t>
            </a:r>
            <a:r>
              <a:rPr lang="en-US" i="1" dirty="0" smtClean="0"/>
              <a:t> </a:t>
            </a:r>
            <a:endParaRPr lang="ar-SA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تعود الى رتبة </a:t>
            </a:r>
            <a:r>
              <a:rPr lang="en-US" dirty="0" err="1" smtClean="0"/>
              <a:t>Homoptera</a:t>
            </a:r>
            <a:r>
              <a:rPr lang="en-US" dirty="0" smtClean="0"/>
              <a:t> </a:t>
            </a:r>
            <a:r>
              <a:rPr lang="ar-IQ" dirty="0" smtClean="0"/>
              <a:t>او </a:t>
            </a:r>
            <a:r>
              <a:rPr lang="en-US" dirty="0" err="1" smtClean="0"/>
              <a:t>Hemiptera</a:t>
            </a:r>
            <a:r>
              <a:rPr lang="en-US" dirty="0" smtClean="0"/>
              <a:t> </a:t>
            </a:r>
            <a:endParaRPr lang="ar-IQ" dirty="0" smtClean="0"/>
          </a:p>
          <a:p>
            <a:r>
              <a:rPr lang="ar-IQ" dirty="0" smtClean="0"/>
              <a:t>ينتشر في كل انحاء العالم ومنها العراق ويصيب البنجر السكري والتبغ ايضا .</a:t>
            </a:r>
          </a:p>
          <a:p>
            <a:r>
              <a:rPr lang="ar-IQ" b="1" dirty="0" smtClean="0"/>
              <a:t>الضرر: </a:t>
            </a:r>
            <a:r>
              <a:rPr lang="ar-IQ" dirty="0" smtClean="0"/>
              <a:t>تمتص الحوريات والكاملات العصارة النباتية من الاوراق والساق ويؤدي ضعف للنبات واصفرار الاوراق وموت النبات بالكامل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79071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دورة الحياة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تكثر الحشرة في شهر اذار اذا </a:t>
            </a:r>
            <a:r>
              <a:rPr lang="ar-IQ" dirty="0" err="1" smtClean="0"/>
              <a:t>تاتي</a:t>
            </a:r>
            <a:r>
              <a:rPr lang="ar-IQ" dirty="0" smtClean="0"/>
              <a:t> الافراد المجنحة من النباتات الاقتصادية مثل </a:t>
            </a:r>
            <a:r>
              <a:rPr lang="ar-IQ" dirty="0" err="1" smtClean="0"/>
              <a:t>الباقلاء</a:t>
            </a:r>
            <a:r>
              <a:rPr lang="ar-IQ" dirty="0" smtClean="0"/>
              <a:t> وتستمر بالتكاثر عذريا حتى شهري نيسان وايار وعند ارتفاع درجات الحرارة تظهر الاجنحة وتتزاوج لتذهب الى عوائل اخرى من الادغال البقولية لتبقى حتى الموسم القادم .</a:t>
            </a:r>
          </a:p>
          <a:p>
            <a:r>
              <a:rPr lang="ar-IQ" b="1" dirty="0" smtClean="0"/>
              <a:t>المكافحة : </a:t>
            </a:r>
          </a:p>
          <a:p>
            <a:r>
              <a:rPr lang="ar-IQ" dirty="0" smtClean="0"/>
              <a:t>1- الحيوية : استخدام المفترسات مثل الدعاسيق وذباب </a:t>
            </a:r>
            <a:r>
              <a:rPr lang="ar-IQ" dirty="0" err="1" smtClean="0"/>
              <a:t>السرفس</a:t>
            </a:r>
            <a:r>
              <a:rPr lang="ar-IQ" dirty="0" smtClean="0"/>
              <a:t> وكذلك عدد من الطفيليات .</a:t>
            </a:r>
          </a:p>
          <a:p>
            <a:r>
              <a:rPr lang="ar-IQ" dirty="0" smtClean="0"/>
              <a:t>2- الكيميائية : استخدام مبيد النوكوز50% بمعدل 500سم\ دونم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4688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2- الدودة الخضراء ( دودة </a:t>
            </a:r>
            <a:r>
              <a:rPr lang="ar-IQ" dirty="0" err="1" smtClean="0"/>
              <a:t>البنجرالسكري</a:t>
            </a:r>
            <a:r>
              <a:rPr lang="ar-IQ" dirty="0" smtClean="0"/>
              <a:t>) </a:t>
            </a:r>
            <a:r>
              <a:rPr lang="en-US" i="1" dirty="0" err="1" smtClean="0"/>
              <a:t>Spodoptera</a:t>
            </a:r>
            <a:r>
              <a:rPr lang="en-US" i="1" dirty="0" smtClean="0"/>
              <a:t> </a:t>
            </a:r>
            <a:r>
              <a:rPr lang="en-US" i="1" dirty="0" err="1" smtClean="0"/>
              <a:t>exigua</a:t>
            </a:r>
            <a:r>
              <a:rPr lang="en-US" i="1" dirty="0" smtClean="0"/>
              <a:t> </a:t>
            </a:r>
            <a:endParaRPr lang="ar-SA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تعود الى رتبة </a:t>
            </a:r>
            <a:r>
              <a:rPr lang="en-US" dirty="0" smtClean="0"/>
              <a:t>Lepidoptera </a:t>
            </a:r>
            <a:r>
              <a:rPr lang="ar-IQ" dirty="0" smtClean="0"/>
              <a:t>توجد في كل انحاء العالم ومنها العراق وتصيب القطن والجت ايضا ونباتات العائلة الصليبية والقرعية والزنبقية </a:t>
            </a:r>
            <a:r>
              <a:rPr lang="ar-IQ" dirty="0" smtClean="0"/>
              <a:t>.</a:t>
            </a:r>
          </a:p>
          <a:p>
            <a:r>
              <a:rPr lang="ar-IQ" dirty="0" smtClean="0"/>
              <a:t>الضرر:</a:t>
            </a:r>
          </a:p>
          <a:p>
            <a:r>
              <a:rPr lang="ar-IQ" dirty="0" smtClean="0"/>
              <a:t>تتغذى اليرقة في الاعمار الاولى من عمرها على الاوراق السفلية وتهاجم القمم النامية للنباتات وتنسج خيوط حريرية حول الجزء العلوي للنبات ، تهاجم الاوراق الجديدة والقديمة وتلتهم جميع اجزاء الورقة ماعدا العروق . ذات نشاط ليلي وتهاجم البنجر السكري فتنزل اليرقات الى الجذور وتتغذى على الدرنات وتسبب تلفها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7043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دورة الحياة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تضع الانثى حوالي 125- 1225 بيضة في كتل او بشكل منفرد على السطح السفلي </a:t>
            </a:r>
            <a:r>
              <a:rPr lang="ar-IQ" dirty="0" err="1" smtClean="0"/>
              <a:t>للاوراق</a:t>
            </a:r>
            <a:r>
              <a:rPr lang="ar-IQ" dirty="0" smtClean="0"/>
              <a:t> ، يفقس البيض بعد 2-3 يوم ، لليرقة خمسة اعمار يرقية تصل فترتها من 12-20 يوم . تتعذر داخل غرف طينية في شرنقة مبطنة بالحرير والعذراء من النوع المكبل مدة العذراء 5-8 يوم ، تظهر الكاملات في نيسان ويكثر وجودها في الربيع والخريف ، للحشرة عدة اجيال في السنة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16455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المكافحة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المكافحة الزراعية : تنظيف الحقول من الادغال التي تعتبر عوائل وسطية للحشرة .</a:t>
            </a:r>
          </a:p>
          <a:p>
            <a:r>
              <a:rPr lang="ar-IQ" dirty="0" smtClean="0"/>
              <a:t>2- المكافحة الكيميائية : رش النباتات المصابة بمبيد </a:t>
            </a:r>
            <a:r>
              <a:rPr lang="ar-IQ" dirty="0" err="1" smtClean="0"/>
              <a:t>الدبتركس</a:t>
            </a:r>
            <a:r>
              <a:rPr lang="ar-IQ" dirty="0" smtClean="0"/>
              <a:t> 80% بمعدل 500 غم\ دونم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16492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3- سوسة الجت </a:t>
            </a:r>
            <a:r>
              <a:rPr lang="en-US" i="1" dirty="0" smtClean="0"/>
              <a:t>Hyper </a:t>
            </a:r>
            <a:r>
              <a:rPr lang="en-US" i="1" dirty="0" err="1" smtClean="0"/>
              <a:t>fascocinerea</a:t>
            </a:r>
            <a:r>
              <a:rPr lang="en-US" i="1" dirty="0" smtClean="0"/>
              <a:t> </a:t>
            </a:r>
            <a:endParaRPr lang="ar-SA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تعود الى رتبة </a:t>
            </a:r>
            <a:r>
              <a:rPr lang="en-US" dirty="0" err="1" smtClean="0"/>
              <a:t>Coleoptera</a:t>
            </a:r>
            <a:r>
              <a:rPr lang="en-US" dirty="0" smtClean="0"/>
              <a:t> </a:t>
            </a:r>
            <a:r>
              <a:rPr lang="ar-IQ" dirty="0" smtClean="0"/>
              <a:t>تصيب الحشرة الجت والنفل </a:t>
            </a:r>
            <a:r>
              <a:rPr lang="ar-IQ" dirty="0" err="1" smtClean="0"/>
              <a:t>والكرط</a:t>
            </a:r>
            <a:r>
              <a:rPr lang="ar-IQ" dirty="0" smtClean="0"/>
              <a:t> وبعض النباتات البرية . </a:t>
            </a:r>
          </a:p>
          <a:p>
            <a:r>
              <a:rPr lang="ar-IQ" dirty="0" smtClean="0"/>
              <a:t>الضرر: </a:t>
            </a:r>
          </a:p>
          <a:p>
            <a:r>
              <a:rPr lang="ar-IQ" dirty="0" smtClean="0"/>
              <a:t>تتغذى اليرقات في العمرين الاول والثاني على وريقات البراعم الطرفية </a:t>
            </a:r>
            <a:r>
              <a:rPr lang="ar-IQ" dirty="0" err="1" smtClean="0"/>
              <a:t>والابطية</a:t>
            </a:r>
            <a:r>
              <a:rPr lang="ar-IQ" dirty="0" smtClean="0"/>
              <a:t> ، اما في العمران </a:t>
            </a:r>
            <a:r>
              <a:rPr lang="ar-IQ" dirty="0" err="1" smtClean="0"/>
              <a:t>اليرقيان</a:t>
            </a:r>
            <a:r>
              <a:rPr lang="ar-IQ" dirty="0" smtClean="0"/>
              <a:t> الثالث والرابع فيتغذيان على جميع الاوراق ماعدا العروق القوية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46282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دورة الحياة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تخرج البالغات في اواخر نيسان ، تمتنع عن التغذية لمدة 40 يوم ثم تدخل في السبات الصيفي اعتبارا من بداية حزيران الذي يستغرق من 145- 187 يوم وبعد ذلك تبدا البالغات بالتغذية بعد خروجها من السبات الصيفي لمدة اسبوع ثم تبدا </a:t>
            </a:r>
            <a:r>
              <a:rPr lang="ar-IQ" dirty="0" err="1" smtClean="0"/>
              <a:t>بالتزواج</a:t>
            </a:r>
            <a:r>
              <a:rPr lang="ar-IQ" dirty="0" smtClean="0"/>
              <a:t> وتضع البيض في اواخر شهر ت2 في حفر تثقبها في ساق الجت من 1-62 بيضة وتغلقها بكمية من البراز ، ويبلغ عدد البيض لكل انثى 877- 2018 بيضة ، يفقس بعد 15 يوم ليعطي يرقات تتغذى ثم تتعذر داخل شرنقة حريرية بيضاء حول نفسها بين ورقتين على النبات واحيانا على التربة ، العذراء من النوع الحر وتستغرق مدة 10 ايام للحشرة جيل واحد فقط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00389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المكافحة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الزراعية : حش نباتات الجت تؤدي الى خفض اعداد اليرقات بمعدل 86% .</a:t>
            </a:r>
          </a:p>
          <a:p>
            <a:r>
              <a:rPr lang="ar-IQ" dirty="0" smtClean="0"/>
              <a:t>2- المكافحة الحيوية : يتوفر الطفيليات والمفترسات وتستخدم في برامج المكافحة الحيوية .</a:t>
            </a:r>
          </a:p>
          <a:p>
            <a:r>
              <a:rPr lang="ar-IQ" dirty="0" smtClean="0"/>
              <a:t>3- المكافحة الكيميائية : رش مبيد </a:t>
            </a:r>
            <a:r>
              <a:rPr lang="ar-IQ" dirty="0" err="1" smtClean="0"/>
              <a:t>الدبتركس</a:t>
            </a:r>
            <a:r>
              <a:rPr lang="ar-IQ" dirty="0" smtClean="0"/>
              <a:t> 80% بمعدل 500 غم \ دونم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1167494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554</Words>
  <Application>Microsoft Office PowerPoint</Application>
  <PresentationFormat>عرض على الشاشة (3:4)‏</PresentationFormat>
  <Paragraphs>41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نسق Office</vt:lpstr>
      <vt:lpstr>محاضرة 7</vt:lpstr>
      <vt:lpstr>1- من الباقلاء الاسود Aphis fabae </vt:lpstr>
      <vt:lpstr>دورة الحياة </vt:lpstr>
      <vt:lpstr>2- الدودة الخضراء ( دودة البنجرالسكري) Spodoptera exigua </vt:lpstr>
      <vt:lpstr>دورة الحياة </vt:lpstr>
      <vt:lpstr>المكافحة </vt:lpstr>
      <vt:lpstr>3- سوسة الجت Hyper fascocinerea </vt:lpstr>
      <vt:lpstr>دورة الحياة </vt:lpstr>
      <vt:lpstr>المكافحة </vt:lpstr>
      <vt:lpstr>الخلاصة </vt:lpstr>
      <vt:lpstr>الاختبار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7</dc:title>
  <dc:creator>Basra</dc:creator>
  <cp:lastModifiedBy>Basra</cp:lastModifiedBy>
  <cp:revision>29</cp:revision>
  <dcterms:created xsi:type="dcterms:W3CDTF">2019-10-03T08:36:58Z</dcterms:created>
  <dcterms:modified xsi:type="dcterms:W3CDTF">2019-10-07T06:33:02Z</dcterms:modified>
</cp:coreProperties>
</file>